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64" r:id="rId4"/>
    <p:sldId id="266" r:id="rId5"/>
    <p:sldId id="257" r:id="rId6"/>
    <p:sldId id="265" r:id="rId7"/>
    <p:sldId id="267" r:id="rId8"/>
    <p:sldId id="270" r:id="rId9"/>
    <p:sldId id="269" r:id="rId10"/>
    <p:sldId id="272" r:id="rId11"/>
    <p:sldId id="268" r:id="rId12"/>
    <p:sldId id="258" r:id="rId13"/>
    <p:sldId id="259" r:id="rId14"/>
    <p:sldId id="376" r:id="rId15"/>
    <p:sldId id="260" r:id="rId16"/>
    <p:sldId id="383" r:id="rId17"/>
    <p:sldId id="384" r:id="rId18"/>
    <p:sldId id="390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91" autoAdjust="0"/>
  </p:normalViewPr>
  <p:slideViewPr>
    <p:cSldViewPr snapToGrid="0">
      <p:cViewPr varScale="1">
        <p:scale>
          <a:sx n="111" d="100"/>
          <a:sy n="111" d="100"/>
        </p:scale>
        <p:origin x="8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2.0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1029 0,'-5'1,"0"-1,0 1,0 0,0 0,0 1,1 0,-1-1,0 2,1-1,0 0,-1 1,1 0,-6 5,-5 5,-26 31,33-35,-30 32,-30 36,48-49,10-14,1-1,-2 0,0-1,-15 14,13-14,0 1,1 0,-11 16,10-12,-26 26,22-26,-17 23,22-25,-1-1,-26 24,26-26,-23 26,-9 9,0-4,34-31,0 0,-1-1,-1-1,-14 10,-49 34,55-38,-1-1,-44 25,2-8,53-26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4.2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1,'3'4,"0"0,-1 1,0 0,0 0,0 0,0 0,-1 0,1 0,-1 0,0 10,3 8,18 93,-18-88,-1 0,-1 1,-1-1,-3 32,0 6,2 517,-2-561,0 1,-2-1,-8 33,-4 16,16-68,-1-1,0 0,0 0,0 1,-1-1,1 0,0 0,-1 0,1 0,-1-1,0 1,0 0,1-1,-1 1,0-1,0 1,-1-1,1 0,0 0,0 0,0 0,-1-1,1 1,-1 0,1-1,0 0,-1 1,1-1,-1 0,-3-1,3 1,1 1,-1-1,1-1,-1 1,0 0,1-1,-1 1,1-1,-1 0,1 0,-1 0,1 0,0 0,-1 0,1-1,0 1,0-1,0 0,0 1,0-1,0 0,1 0,-1 0,1 0,-1-1,1 1,0 0,-2-5,1-13,0 0,1 0,4-39,0 0,-3-223,0 278,0 1,0 1,0-1,0 0,0 1,0-1,-1 0,1 1,-1-1,0 1,0-1,-2-4,0 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4.9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1 542,'0'-1,"0"0,1 1,-1-1,0 0,0 1,1-1,-1 1,1-1,-1 1,0-1,1 1,-1-1,1 1,-1-1,1 1,-1-1,1 1,0 0,-1-1,1 1,-1 0,1 0,0-1,1 1,22-6,-13 4,1-3,0-1,-1 0,0 0,0-1,0-1,-1 0,10-10,6-4,6 3,-26 17,-1-1,0 0,0 0,0 0,9-8,-3-1,2-1,1 0,-1 1,18-12,-21 17,0-1,-1 0,9-10,12-10,82-55,-80 56,-27 21,0 1,1 0,0 1,9-7,0 2,-1 0,-1-1,0-1,0 0,11-13,-18 19,0 0,0 1,1-1,9-4,-6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6.2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 1,'2'-1,"0"1,0 1,0-1,0 0,0 0,0 1,-1-1,1 1,0 0,0 0,0-1,-1 1,1 0,0 0,-1 1,1-1,-1 0,1 1,-1-1,0 0,1 1,-1-1,0 1,0 0,0 0,1 2,1 4,-1 0,1 0,-2 1,3 16,0 4,16 92,-16-97,-1 0,-1 0,-1 0,-3 30,0-29,2 0,0 0,8 44,-2-24,-1 1,-3-1,-3 66,-1-23,3-55,0-21,0 0,-1 0,-1 0,0 0,-3 14,4-26,0 1,0-1,0 0,0 1,0-1,0 0,0 0,0 1,-1-1,1 0,0 1,0-1,0 0,0 0,0 1,-1-1,1 0,0 0,0 1,0-1,-1 0,1 0,0 1,0-1,-1 0,1 0,0 0,-1 0,1 0,0 1,0-1,-1 0,1 0,0 0,-1 0,1 0,-1 0,-8-10,-2-19,3-17,6 32,0 0,-1 0,0 0,-1 0,0 0,-2 1,-8-17,3 10,3 5,-20-25,7 6,19 30,0 0,1 1,-2-1,1 1,0-1,-1 1,1 0,-1 0,0 0,0 0,0 0,0 1,-1-1,1 1,-1 0,-4-2,-2 0,-1 0,1 1,-1 0,-16-2,13 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7.0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1 616,'4'-1,"0"1,0-1,0 1,0-1,0-1,0 1,0 0,-1-1,1 0,7-4,33-29,-11 8,-21 19,-1-1,0 0,0 0,-1-1,-1 0,0-1,10-14,-12 15,1 1,1 0,10-9,-10 10,-1 0,0 0,11-16,-11 14,-1 1,2 0,-1 0,20-14,9-10,10-6,-35 29,1 0,20-23,-24 24,-1 1,1 1,1-1,-1 1,19-9,-13 7,25-19,-26 17,1 1,0 0,0 1,1 1,0 0,22-7,-26 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46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377 1 24575,'-2'17'0,"0"0"0,0 0 0,-2 0 0,-8 26 0,8-34 0,0 0 0,-1 0 0,1-1 0,-11 14 0,-10 19 0,13-19 0,7-13 0,1 0 0,-1 1 0,-5 19 0,8-22 0,0 0 0,-1-1 0,0 1 0,-1-1 0,1 0 0,-8 9 0,8-10 0,-1 0 0,1 0 0,0 1 0,0-1 0,0 1 0,1-1 0,0 1 0,0 0 0,-1 6 0,0 6 0,-1 0 0,-1 0 0,-1-1 0,0 0 0,-1 0 0,-1 0 0,0-1 0,-22 30 0,21-32 0,1 1 0,0 1 0,1-1 0,-8 25 0,10-23 0,-2 0 0,0 0 0,-16 25 0,20-36 0,-1 1 0,1-1 0,0 1 0,1 0 0,-2 10 0,2-11 0,1 0 0,-1-1 0,0 1 0,-1 0 0,1-1 0,-6 10 0,24-45 0,-12 24-227,0 0-1,1 0 1,-2 0-1,1 0 1,4-11-1,-3 1-6598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53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24575,'39'-1'0,"0"-1"0,41-9 0,-31 4 0,-29 5 0,0-1 0,0-1 0,32-11 0,11-4-1365,-47 14-5461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54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469 1 24575,'-12'-1'0,"0"1"0,0 1 0,-1 0 0,1 1 0,0 0 0,0 1 0,0 0 0,-17 8 0,-38 12 0,50-18 0,0 0 0,1 2 0,-25 12 0,33-15 0,-1-1 0,0 1 0,0-1 0,-1-1 0,1 0 0,-12 1 0,8-1 0,0 1 0,-21 6 0,-6 8-1365,30-10-5461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55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1 24575,'-1'14'0,"-1"0"0,0-1 0,-1 1 0,0 0 0,-6 13 0,4-13 0,1 0 0,1 0 0,0 1 0,-2 23 0,4-21 0,-1 0 0,0 0 0,-1 1 0,-1-2 0,-1 1 0,-1 0 0,-14 30 0,16-38 22,1-1 0,1 1 1,-4 18-1,5-20-230,0 0 0,-1 1 1,0-1-1,0 0 0,-1 0 1,-7 13-1,4-10-6618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58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0 24575,'0'3'0,"0"5"0,0 4 0,0 3 0,0 2 0,0 2 0,0 1 0,0-1 0,0 1 0,0 0 0,0 0 0,0-1 0,0 1 0,-3-5 0,-1 0 0,0 0 0,-3-3 0,1-3-8191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59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568 0 24575,'-7'1'0,"0"0"0,0 1 0,0-1 0,0 1 0,0 0 0,0 1 0,1 0 0,-1 0 0,1 0 0,-1 1 0,-7 6 0,-10 8 0,-28 28 0,52-46 0,-89 80 0,-44 43 0,66-62 0,43-42 0,2 2 0,-31 35 0,51-54 12,1 1 0,-1-1 0,0 1 0,1-1 0,0 1 0,-1-1 0,1 1 0,0 0 0,0 3 0,1-5-58,-1 0-1,1 0 1,0 0-1,0 0 1,0 0 0,1 0-1,-1 0 1,0-1-1,0 1 1,0 0 0,1 0-1,-1 0 1,0 0-1,1 0 1,-1 0-1,1-1 1,-1 1 0,1 0-1,-1 0 1,1-1-1,0 1 1,-1 0 0,1-1-1,0 1 1,0-1-1,-1 1 1,1-1 0,0 1-1,0-1 1,0 1-1,1-1 1,10 4-6780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2.74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0,'1'3,"0"0,1 0,-1 0,0 0,1-1,0 1,0 0,-1-1,1 0,1 1,2 1,5 9,91 135,-67-109,-26-31,-1-1,0 1,8 13,-4-6,0 0,26 26,-24-27,0 0,18 27,-20-26,0-1,23 24,10 10,46 59,-40-48,32 34,-73-84,-1 1,0 0,11 20,-14-21,1 1,1-1,0 0,0 0,10 8,-11-11,1 0,-1 1,0 0,-1 0,0 0,0 0,0 1,-1 0,0 0,3 11,-1-3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40:01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24575,'-1'5'0,"0"-1"0,0 1 0,-1-1 0,0 1 0,0-1 0,0 0 0,-1 0 0,1 0 0,-1 0 0,-6 6 0,-4 8 0,-3 8 0,1-3 0,1 0 0,2 1 0,-13 31 0,19-36 0,1-7 0,0 0 0,2 0 0,-1 1 0,2-1 0,0 1 0,-1 16 0,2 0 0,1 48 0,0-71 0,0-1 0,1 1 0,0-1 0,0 1 0,1-1 0,0 1 0,0-1 0,0 0 0,0 0 0,6 8 0,-5-10 0,0 1 0,1-1 0,0 0 0,-1 0 0,1-1 0,7 4 0,13 10 0,-8-4 0,1 0 0,34 17 0,-35-20 0,0 0 0,0 1 0,26 21 0,-40-29 0,1 1 0,-1-1 0,0 1 0,0 0 0,-1 0 0,1 0 0,-1-1 0,1 2 0,-1-1 0,0 0 0,0 0 0,0 0 0,-1 0 0,1 1 0,-1-1 0,0 0 0,0 1 0,0-1 0,0 0 0,0 0 0,-1 1 0,-1 5 0,1-4 0,-1 0 0,0 0 0,0 0 0,0 0 0,0 0 0,-1 0 0,0-1 0,0 1 0,0-1 0,-1 0 0,1 0 0,-1 0 0,-5 4 0,-76 65 0,81-70-58,-2 3-61,-1-1 0,-1 0 0,1 0 0,-1-1 1,1 0-1,-1 0 0,-1-1 0,1 0 1,0 0-1,-13 2 0,5-4-6707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5.5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0,'0'3,"1"-1,0 1,0-1,0 1,0-1,0 1,1-1,-1 0,3 4,5 8,2 13,-1 0,7 36,9 29,-10-41,6 17,-17-56,-2 0,1 1,-2-1,2 21,4 16,4 24,-10-51,2 1,12 41,42 113,-49-152,-6-16,-1-1,1-1,0 1,1 0,0-1,7 10,-10-15,1 0,-1-1,1 1,0-1,0 0,-1 1,1-1,0 0,0 0,0 0,0-1,1 1,-1 0,0-1,0 1,0-1,0 0,1 0,-1 0,0 0,0 0,1 0,-1 0,0-1,0 1,0-1,0 0,0 0,4-1,1-2,-1 0,1 0,-1-1,1 1,-1-1,-1-1,1 1,8-12,-7 9,0 0,0 1,1-1,11-7,-9 8,0-1,0-1,-1 0,0 0,10-16,-11 15,0 0,1 0,0 1,1 0,13-10,-17 15,0-1,0 0,-1-1,0 1,0-1,0 0,4-8,-3 5,0 1,15-16,-4 9,-1-1,-1-1,14-18,24-30,1 0,-46 54,2 0,0 1,19-17,-16 16,-1 0,15-18,-13 13,21-19,-22 23,-1 0,-1 0,11-15,-14 16,1 1,0 0,0 1,16-12,-15 13,0 0,-1-1,0-1,13-16,-18 20,1 0,-1 1,2-1,-1 1,0 0,9-5,-4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3:02.13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60,'42'-15,"-2"10,1 2,72 5,-32 0,-40-3,-20 0,-1 0,28 4,-48-3,0 0,0 0,1 0,-1 0,0 0,0 0,1 0,-1 0,0 0,0 0,0 0,1 0,-1 0,0 0,0 0,1 0,-1 0,0 0,0 0,0 1,1-1,-1 0,0 0,0 0,0 0,1 0,-1 1,0-1,0 0,0 0,0 0,0 1,1-1,-1 0,0 0,0 0,0 1,0-1,0 0,-9 6,-18 1,5-5,1-1,-1-1,0-1,0 0,-40-10,24 5,32 6,0-1,0 1,0-2,0 1,0-1,0 0,0 0,1 0,-1-1,-7-4,9 4,0 1,0 0,0 0,-1 0,1 0,-1 1,-6-2,-3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3:04.4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1,'11'1,"1"0,-1 1,0 1,1 0,-1 0,-1 1,22 11,-16-7,0-2,21 7,20 5,-39-12,0 0,25 4,0-1,-27-6,1 0,26 2,-16-4,123-3,-149 2,0 0,1 0,-1 0,0 0,0-1,0 1,1 0,-1-1,0 1,0 0,0-1,0 1,0-1,0 0,0 1,2-2,-3 1,0 0,0 0,-1 1,1-1,0 0,-1 1,1-1,0 0,-1 1,1-1,-1 1,1-1,-1 1,1-1,-1 1,1-1,-1 1,1-1,-1 1,0 0,1-1,-1 1,0 0,1-1,-1 1,0 0,0 0,-14-6,0 0,-1 2,-23-5,10 3,3 2,0 1,0 1,-52 3,32 0,56-1,21-1,1 2,0 1,42 8,-47-5,-1-2,1-1,-1-1,28-3,-5 1,-32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0:59.8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380 1,'0'25,"-1"-1,1 1,2-1,8 45,-5-40,-2 1,-1 0,-1 0,-3 37,0 4,2-38,1 5,-2 0,-10 65,5-61,3 0,1 0,4 49,0-8,-2 156,-26-275,-58-73,36 62,33 28,10 12,0 0,-1 0,1 1,-1 0,-1 0,1 1,-1 0,-8-6,9 8,1-1,-1 0,1 0,1-1,-7-6,-17-16,11 16,13 9,0 0,0-1,0 0,0 1,1-2,-1 1,1 0,0-1,0 1,0-1,0 0,1 0,-1 0,1 0,-2-7,-1-1,0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0.8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1 454,'4'-1,"0"0,0 1,0-1,-1 0,1-1,0 1,-1-1,1 1,-1-1,5-3,34-26,-31 22,-8 7,13-11,0 0,-1 0,18-23,-16 16,-4 5,-1-1,19-30,-27 39,0 1,1-1,0 1,0 0,1 1,0-1,0 1,11-8,1-1,-12 9,-1 0,0-1,-1 1,8-11,-9 11,0 1,0-1,0 1,1 0,0 0,0 0,0 1,0-1,0 1,7-3,-1 0,-1 0,0-1,12-9,10-8,-22 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1.9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1,'-1'0,"0"0,1 0,-1 1,0-1,0 1,1-1,-1 0,0 1,1-1,-1 1,0 0,1-1,-1 1,1 0,-1-1,1 1,-1 0,1-1,-1 1,1 0,0 0,0 0,-1-1,1 1,0 0,0 0,0 1,-4 27,4-26,-2 284,4-147,-4-55,4 94,5-151,-3-16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2.6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1,'1'10,"0"1,1 0,0-1,1 1,0-1,1 0,7 14,-6-12,0-1,-1 1,0 0,3 22,-3-14,0 0,13 35,2 7,1 70,10-34,-6-21,4 54,-24-120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8DF95-6619-471E-9B40-5CE68EEEE31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29688-FB52-4AB1-9C99-4AA4A29C6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4D0D95B-BB3C-C2A2-3B02-1EABB7FF9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9D7DA495-A0B6-5555-19BB-08881F16E9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E8CE54D-88A8-B5CA-83EB-FFE8483BF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这是</a:t>
            </a:r>
            <a:r>
              <a:rPr lang="en-US" altLang="zh-CN" dirty="0"/>
              <a:t>FDIBCP</a:t>
            </a:r>
            <a:r>
              <a:rPr lang="zh-CN" altLang="en-US" dirty="0"/>
              <a:t>区别展示</a:t>
            </a:r>
            <a:endParaRPr lang="en-US" altLang="zh-CN" dirty="0"/>
          </a:p>
          <a:p>
            <a:r>
              <a:rPr lang="en-US" altLang="zh-CN" dirty="0"/>
              <a:t>SL</a:t>
            </a:r>
            <a:r>
              <a:rPr lang="zh-CN" altLang="en-US" dirty="0"/>
              <a:t>：斜率不同，</a:t>
            </a:r>
            <a:r>
              <a:rPr lang="en-US" altLang="zh-CN" dirty="0"/>
              <a:t>BCP</a:t>
            </a:r>
            <a:r>
              <a:rPr lang="zh-CN" altLang="en-US" dirty="0"/>
              <a:t>阈值更高（假设为线性模型）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RT: BCP</a:t>
            </a:r>
            <a:r>
              <a:rPr lang="zh-CN" altLang="en-US" dirty="0"/>
              <a:t>斜率更大，所以</a:t>
            </a:r>
            <a:r>
              <a:rPr lang="en-US" altLang="zh-CN" dirty="0"/>
              <a:t>FDI</a:t>
            </a:r>
            <a:r>
              <a:rPr lang="zh-CN" altLang="en-US" dirty="0"/>
              <a:t>更快； 但是这种差异是</a:t>
            </a:r>
            <a:r>
              <a:rPr lang="en-US" altLang="zh-CN" dirty="0"/>
              <a:t>MT</a:t>
            </a:r>
            <a:r>
              <a:rPr lang="zh-CN" altLang="en-US" dirty="0"/>
              <a:t>不同导致的（整体后移）</a:t>
            </a:r>
            <a:endParaRPr lang="en-IE" altLang="zh-CN" dirty="0"/>
          </a:p>
          <a:p>
            <a:r>
              <a:rPr lang="en-US" altLang="zh-CN" dirty="0"/>
              <a:t>EOL: BCP</a:t>
            </a:r>
            <a:r>
              <a:rPr lang="zh-CN" altLang="en-US" dirty="0"/>
              <a:t>有更快的</a:t>
            </a:r>
            <a:r>
              <a:rPr lang="en-US" altLang="zh-CN" dirty="0"/>
              <a:t>RT(</a:t>
            </a:r>
            <a:r>
              <a:rPr lang="zh-CN" altLang="en-US" dirty="0"/>
              <a:t>为证明其中加快是来自</a:t>
            </a:r>
            <a:r>
              <a:rPr lang="en-US" altLang="zh-CN" dirty="0"/>
              <a:t>MT or PMT),</a:t>
            </a:r>
            <a:r>
              <a:rPr lang="zh-CN" altLang="en-US" dirty="0"/>
              <a:t>需要</a:t>
            </a:r>
            <a:r>
              <a:rPr lang="en-US" altLang="zh-CN" dirty="0" err="1"/>
              <a:t>EoL</a:t>
            </a:r>
            <a:r>
              <a:rPr lang="zh-CN" altLang="en-US" dirty="0"/>
              <a:t>，（证明差异大部分来自</a:t>
            </a:r>
            <a:r>
              <a:rPr lang="en-US" altLang="zh-CN" dirty="0"/>
              <a:t>MT,EOL</a:t>
            </a:r>
            <a:r>
              <a:rPr lang="zh-CN" altLang="en-US" dirty="0"/>
              <a:t>后斜率不同） 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结合行为数据与</a:t>
            </a:r>
            <a:r>
              <a:rPr lang="en-US" altLang="zh-CN" dirty="0"/>
              <a:t>EOL</a:t>
            </a:r>
            <a:r>
              <a:rPr lang="zh-CN" altLang="en-US" dirty="0"/>
              <a:t>，似乎</a:t>
            </a:r>
            <a:r>
              <a:rPr lang="en-US" altLang="zh-CN" dirty="0"/>
              <a:t>BCP</a:t>
            </a:r>
            <a:r>
              <a:rPr lang="zh-CN" altLang="en-US" dirty="0"/>
              <a:t>更快的</a:t>
            </a:r>
            <a:r>
              <a:rPr lang="en-US" altLang="zh-CN" dirty="0"/>
              <a:t>RT</a:t>
            </a:r>
            <a:r>
              <a:rPr lang="zh-CN" altLang="en-US" dirty="0"/>
              <a:t>来源于</a:t>
            </a:r>
            <a:r>
              <a:rPr lang="en-US" altLang="zh-CN" dirty="0"/>
              <a:t>MT</a:t>
            </a:r>
            <a:r>
              <a:rPr lang="zh-CN" altLang="en-US" dirty="0"/>
              <a:t>（</a:t>
            </a:r>
            <a:r>
              <a:rPr lang="en-US" altLang="zh-CN" dirty="0"/>
              <a:t>EMG onsite</a:t>
            </a:r>
            <a:r>
              <a:rPr lang="zh-CN" altLang="en-US" dirty="0"/>
              <a:t>后的斜率差异， 可能</a:t>
            </a:r>
            <a:r>
              <a:rPr lang="en-US" altLang="zh-CN" dirty="0"/>
              <a:t>PMT</a:t>
            </a:r>
            <a:r>
              <a:rPr lang="zh-CN" altLang="en-US" dirty="0"/>
              <a:t>中仍存在（有一种假设是按比例减少），需要更大数据集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C831CAE-F34A-9E9B-588D-B8E1BEA29C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I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513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C3AD800-D44C-DDD4-5B44-07761D04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63052B86-4101-A1FB-3276-5578DBCD9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F3563C53-DE1C-808E-5761-F6DFD65CA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暗示这里因为左右手的</a:t>
            </a:r>
            <a:r>
              <a:rPr lang="en-US" altLang="zh-CN" dirty="0"/>
              <a:t>prior</a:t>
            </a:r>
            <a:r>
              <a:rPr lang="zh-CN" altLang="en-US" dirty="0"/>
              <a:t>造成</a:t>
            </a:r>
            <a:r>
              <a:rPr lang="en-US" altLang="zh-CN" dirty="0"/>
              <a:t>cue on </a:t>
            </a:r>
            <a:r>
              <a:rPr lang="zh-CN" altLang="en-US" dirty="0"/>
              <a:t>后时间差异， 红色为</a:t>
            </a:r>
            <a:r>
              <a:rPr lang="en-US" altLang="zh-CN" dirty="0"/>
              <a:t>prior</a:t>
            </a:r>
            <a:r>
              <a:rPr lang="zh-CN" altLang="en-US" dirty="0"/>
              <a:t>对了，绿色为</a:t>
            </a:r>
            <a:r>
              <a:rPr lang="en-US" altLang="zh-CN" dirty="0"/>
              <a:t>prior</a:t>
            </a:r>
            <a:r>
              <a:rPr lang="zh-CN" altLang="en-US" dirty="0"/>
              <a:t>错了导致慢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FDI </a:t>
            </a:r>
            <a:r>
              <a:rPr lang="zh-CN" altLang="en-US" dirty="0"/>
              <a:t>从</a:t>
            </a:r>
            <a:r>
              <a:rPr lang="en-US" altLang="zh-CN" dirty="0"/>
              <a:t>cue</a:t>
            </a:r>
            <a:r>
              <a:rPr lang="zh-CN" altLang="en-US" dirty="0"/>
              <a:t>开始不同，且斜率不同，峰值不同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斜率相似，峰值相同，更像线性模型向后平移触发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8D27082-DF1A-E244-E83C-73DBA219DF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01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AE7F9715-FEE9-C3B4-ED89-09264A774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D67DBD4D-283A-B6E4-8E88-8F9A5E419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D32E1B6-EE0C-7F0E-D4AF-35B5668B8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上面是</a:t>
            </a:r>
            <a:r>
              <a:rPr lang="en-US" altLang="zh-CN" dirty="0"/>
              <a:t>RL</a:t>
            </a:r>
            <a:r>
              <a:rPr lang="zh-CN" altLang="en-US" dirty="0"/>
              <a:t>，下面是</a:t>
            </a:r>
            <a:r>
              <a:rPr lang="en-US" altLang="zh-CN" dirty="0"/>
              <a:t>EOL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明显看出更新后 </a:t>
            </a:r>
            <a:r>
              <a:rPr lang="en-US" altLang="zh-CN" dirty="0"/>
              <a:t>FDI </a:t>
            </a:r>
            <a:r>
              <a:rPr lang="zh-CN" altLang="en-US" dirty="0"/>
              <a:t>斜率不同，饱和点不同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斜率相同，饱和点相同（暗示</a:t>
            </a:r>
            <a:r>
              <a:rPr lang="en-US" altLang="zh-CN" dirty="0"/>
              <a:t>BCP</a:t>
            </a:r>
            <a:r>
              <a:rPr lang="zh-CN" altLang="en-US" dirty="0"/>
              <a:t>的</a:t>
            </a:r>
            <a:r>
              <a:rPr lang="en-US" altLang="zh-CN" dirty="0"/>
              <a:t>MP</a:t>
            </a:r>
            <a:r>
              <a:rPr lang="zh-CN" altLang="en-US" dirty="0"/>
              <a:t>是相同模式的）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F258783D-A859-78DA-EE23-BF9100625B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51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66C1667D-C8FF-0D02-A717-B2D16652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DB6F7DE9-6975-ADEC-5809-CB70F97B8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34BBB620-4CF7-7E23-93AF-0032974CF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观察到了不同的斜率和饱和点 （</a:t>
            </a:r>
            <a:r>
              <a:rPr lang="en-US" altLang="zh-CN" dirty="0"/>
              <a:t>BCP less control, easy overshooting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E6D03144-AF9C-A831-0703-7480BD94FD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761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1850-AB45-1BCB-B4DE-1F340B08D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8D0FD-4FC7-A057-E156-1B1AED440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A65B3-CD9F-89DD-3239-B0043628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A355F-50CE-3CA9-B9CD-13B1F7CB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CA11B-6D80-8D51-0BC7-135ACAC2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213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944F-A151-E935-B693-69F3ADCD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5C275-C10D-EB10-A00E-EC71C9D84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CBFDD-90F9-83CD-00FA-428A7C98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42885-6DAA-FA24-6B6F-AD28D804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84D02-205E-A7DE-9FDA-3F96A744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971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1E89E-A186-1709-50B6-EF361759E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57C46-13B1-1F98-71D7-4860EDE2D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EBFE8-90D5-9735-D158-D24D655B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6728-ACFB-A69D-FF1C-3F3CF215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05050-28E6-A993-84B1-7A66E72A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9550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B5B5B5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C0C0C0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C0C0C0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cxnSp>
        <p:nvCxnSpPr>
          <p:cNvPr id="27" name="Google Shape;27;p2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2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2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2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50579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642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71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308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507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58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902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9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84BE-375F-2A1E-E407-67EFC4AD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37CE3-870E-E118-22C5-A3238368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93CB0-856C-C20F-22CF-1FB6FE55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B333-BECD-8D11-13C1-6ACF24CF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14C56-DE3D-26FB-CAB6-BEB22256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7698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677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266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2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167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236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8" name="Google Shape;118;p34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1388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5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275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80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0F6A-1B8E-57A6-27C1-53AFA285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825C6-3022-FEAC-BAB7-BE9A463EF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D3276-5248-57F6-8482-65209E19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A8BC-21C1-6DF4-7483-6BE9C0F6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4C580-4F13-7880-E807-032D1C28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66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D86-0A47-E756-54BC-1A8F21A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4A4D6-8F57-2697-53AD-3EA629733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8CFDC-0BA6-A353-2EC8-4F2A9503F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6DC5D-089E-5097-215E-8A38C2C0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258D-53A8-0A36-2CC2-2D1F46F69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95DD0-8F95-9FEC-6DF1-50E40FE2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875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F831-B11E-3CBA-44D1-2118E9FA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62A7D-F55D-6B89-19D1-70E6AC166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B6060-23E0-2B11-0354-20780BD25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BC451-1CFF-F41C-B1B9-831C4219D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FC0EA-3BE1-E90A-71CF-878991129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08F11-714D-2EAA-5FDB-69FA79B4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4238F-C3E8-EB5C-0F59-DCCDC227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952D4-2472-3FF5-FD9D-223BFAA5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55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2981-4616-3CC8-95DD-532E34D9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6D2F5-0F73-BD85-E038-0B912574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A6FC8-23B8-3B0E-717A-CE736247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04B94-99A6-9014-5555-6C5F6C4F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813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7E08E-ACCD-9760-C217-C7DA84C9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388A8-1EB3-DE84-4CA0-ACD7A661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F57F9-B09A-B245-8E7A-1F492512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296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2BB7-F817-BF69-FD15-FDF87C99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355F-D838-B793-E0C1-6DE8F8B48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AFAE-AD79-2190-9977-07211A6DB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F8814-353C-68EB-7911-92F8F49C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8CC73-01C3-8728-BBAC-4F9BC04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D4A92-7E77-E243-75B0-5463EE6E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9265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49B4-C544-91A1-6E53-691D9FC5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CDB02-9A4B-656C-71E0-C9F1E9981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BC610-D136-7548-2DF5-F137CA6FA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B6F37-FDCA-26BC-D407-992F46C8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FDF27-2ADA-A4CD-B951-7C4DBD33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0C14D-FB65-AFEC-21DF-5255E81F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943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37F93-3792-59FD-9ED7-671346B3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A91B-0E99-DC23-29B1-6F196A14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6D8D0-7D5F-CACA-056E-BD48ACE16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40F59-39F3-C263-7024-5B7B7D2CA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878DB-2C36-746C-4123-BB980470A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701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88000">
              <a:srgbClr val="FFFFFF"/>
            </a:gs>
            <a:gs pos="100000">
              <a:srgbClr val="D5D5D5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1" name="Google Shape;11;p2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2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6958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emf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emf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customXml" Target="../ink/ink19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customXml" Target="../ink/ink17.xml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9.png"/><Relationship Id="rId3" Type="http://schemas.openxmlformats.org/officeDocument/2006/relationships/image" Target="../media/image58.emf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2.emf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6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64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7.png"/><Relationship Id="rId10" Type="http://schemas.openxmlformats.org/officeDocument/2006/relationships/image" Target="../media/image45.png"/><Relationship Id="rId4" Type="http://schemas.openxmlformats.org/officeDocument/2006/relationships/image" Target="../media/image65.emf"/><Relationship Id="rId9" Type="http://schemas.openxmlformats.org/officeDocument/2006/relationships/image" Target="../media/image44.png"/><Relationship Id="rId1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8.png"/><Relationship Id="rId18" Type="http://schemas.openxmlformats.org/officeDocument/2006/relationships/customXml" Target="../ink/ink12.xml"/><Relationship Id="rId3" Type="http://schemas.openxmlformats.org/officeDocument/2006/relationships/image" Target="../media/image22.pn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customXml" Target="../ink/ink9.xml"/><Relationship Id="rId17" Type="http://schemas.openxmlformats.org/officeDocument/2006/relationships/image" Target="../media/image30.png"/><Relationship Id="rId2" Type="http://schemas.openxmlformats.org/officeDocument/2006/relationships/image" Target="../media/image21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customXml" Target="../ink/ink8.xml"/><Relationship Id="rId19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EFDF-2D81-7717-D989-36C395A395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Lab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6B7DA-5857-DE0E-B2B1-C4106D0DC2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12/11/2024</a:t>
            </a:r>
          </a:p>
        </p:txBody>
      </p:sp>
    </p:spTree>
    <p:extLst>
      <p:ext uri="{BB962C8B-B14F-4D97-AF65-F5344CB8AC3E}">
        <p14:creationId xmlns:p14="http://schemas.microsoft.com/office/powerpoint/2010/main" val="83874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5129F-33C3-16D3-6955-070BB9CF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0900" cy="1325563"/>
          </a:xfrm>
        </p:spPr>
        <p:txBody>
          <a:bodyPr/>
          <a:lstStyle/>
          <a:p>
            <a:r>
              <a:rPr lang="en-US" altLang="zh-CN" dirty="0"/>
              <a:t>BCP higher starting acc because high attention (they know BCP will be harder at start)</a:t>
            </a:r>
            <a:endParaRPr lang="zh-CN" altLang="en-US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B0EB0D9-4E47-F793-6A34-964577029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771" y="2050406"/>
            <a:ext cx="481625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566E-6F13-91E0-D532-BCEED5E1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64110"/>
            <a:ext cx="10515600" cy="1325563"/>
          </a:xfrm>
        </p:spPr>
        <p:txBody>
          <a:bodyPr/>
          <a:lstStyle/>
          <a:p>
            <a:r>
              <a:rPr lang="en-IE" dirty="0"/>
              <a:t>SSVEP hypo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EA7CD-D4C2-4953-C657-B14DE7DA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109" y="145017"/>
            <a:ext cx="8185150" cy="1601979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? 18.75 and 21.25 why</a:t>
            </a:r>
          </a:p>
          <a:p>
            <a:r>
              <a:rPr lang="en-US" sz="1800" dirty="0"/>
              <a:t>Increase stage1 (H/L diff) – increase stage 2 (attention diff) – stable/decision stage (feed back/ Com)- decrease stage</a:t>
            </a:r>
            <a:r>
              <a:rPr lang="en-US" altLang="zh-CN" sz="1800" dirty="0"/>
              <a:t> (H/L diff) </a:t>
            </a:r>
            <a:endParaRPr lang="en-US" sz="1800" dirty="0"/>
          </a:p>
          <a:p>
            <a:r>
              <a:rPr lang="en-US" sz="1800" dirty="0"/>
              <a:t>For error choose (dash), amplitude will decrease very fast</a:t>
            </a:r>
          </a:p>
          <a:p>
            <a:r>
              <a:rPr lang="en-US" sz="1800" b="1" dirty="0"/>
              <a:t>Increased Attention:</a:t>
            </a:r>
            <a:r>
              <a:rPr lang="en-US" sz="1800" dirty="0"/>
              <a:t> Focus higher on difficult tasks (</a:t>
            </a:r>
            <a:r>
              <a:rPr lang="en-US" sz="1800" b="1" dirty="0"/>
              <a:t>BCP</a:t>
            </a:r>
            <a:r>
              <a:rPr lang="en-US" sz="1800" dirty="0"/>
              <a:t> high initially because of prior).</a:t>
            </a:r>
          </a:p>
          <a:p>
            <a:r>
              <a:rPr lang="en-US" sz="1800" dirty="0"/>
              <a:t>FDI vs. BCP: Differences </a:t>
            </a:r>
            <a:r>
              <a:rPr lang="en-US" sz="1800" b="1" dirty="0"/>
              <a:t>more pronounced in H tasks</a:t>
            </a:r>
            <a:r>
              <a:rPr lang="en-US" sz="1800" dirty="0"/>
              <a:t>.</a:t>
            </a:r>
            <a:endParaRPr lang="en-IE" sz="1800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C0C45B-C08F-68EA-A8C8-7F731D3F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703" y="4146411"/>
            <a:ext cx="4206490" cy="2137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B8817D-061C-11A5-D847-C8AD9777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6" y="1845870"/>
            <a:ext cx="7766874" cy="4692755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48B43C23-5910-4D65-0F87-4199B457D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897" y="2051915"/>
            <a:ext cx="4416103" cy="18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F990-0385-C908-EC6A-43360BDD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3874D-115F-CB1C-C23F-25F8E3497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750" y="218716"/>
            <a:ext cx="10515600" cy="4351338"/>
          </a:xfrm>
        </p:spPr>
        <p:txBody>
          <a:bodyPr>
            <a:normAutofit/>
          </a:bodyPr>
          <a:lstStyle/>
          <a:p>
            <a:r>
              <a:rPr lang="en-IE" sz="2000" b="1" dirty="0"/>
              <a:t>Amplitude: </a:t>
            </a:r>
            <a:r>
              <a:rPr lang="en-IE" sz="2000" dirty="0"/>
              <a:t>BCP larger (no feedback to impress accuracy)</a:t>
            </a:r>
          </a:p>
          <a:p>
            <a:r>
              <a:rPr lang="en-IE" sz="2000" b="1" dirty="0"/>
              <a:t>Slope: </a:t>
            </a:r>
            <a:r>
              <a:rPr lang="en-IE" sz="2000" dirty="0"/>
              <a:t>same / FDI slightly higher (more connection); shows diff mainly in motor period)</a:t>
            </a:r>
          </a:p>
          <a:p>
            <a:r>
              <a:rPr lang="en-US" altLang="zh-CN" sz="2000" dirty="0"/>
              <a:t>(same) FDI faster decision time because action start when making decision</a:t>
            </a:r>
            <a:endParaRPr lang="en-IE" sz="2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EAD6FA-3C7E-2A32-F3EF-C43873F6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618" y="5317319"/>
            <a:ext cx="3796382" cy="8275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80A26D4-D11C-D8E5-C190-B466192B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4385"/>
            <a:ext cx="81512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65E3D76-01B4-7419-491B-544EF0611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1F934-55AA-C748-E506-226DC490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78" y="1334894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1C3A7-0878-EA0B-D49E-CF31C981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65" y="225555"/>
            <a:ext cx="4378157" cy="328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6D04F-48D4-7910-9C77-6082EF0A9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922" y="3574382"/>
            <a:ext cx="4378157" cy="3283618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7E86A4E-D8B4-1670-D92B-E6EF91AD0C22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74D42128-800C-4F65-C23C-DCE5F4B14D40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CB325239-DCE8-F2B1-781E-DC96D5DA56C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F2307A39-F846-1BDF-6DD1-C3E47EF23A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C2FDEFBE-3E09-80CF-F606-FDEFAEF7023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36C5D0A3-8A44-5E44-BA3A-8439024C62A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21A93BC7-3A4F-5863-88DC-2D03C164F47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483E6930-E8D4-B621-B312-1A72B5119ED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4D08F396-5B4C-68B1-89BC-BBCD5979A59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F942517E-23F3-5D73-5F0C-D9E38C7F3FE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96A149-356D-7B68-BF77-A4B86E52C8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B0E38-B974-892A-006D-BD91130162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1340" y="141602"/>
            <a:ext cx="4648322" cy="8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46-9A85-6397-1CDD-77ABBE56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MB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D2BDB3-3A01-2A2D-6190-D3571BF18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387" y="1837097"/>
            <a:ext cx="8958460" cy="492739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6C3D1F-D4B8-CC68-2C15-9ECE413E1114}"/>
              </a:ext>
            </a:extLst>
          </p:cNvPr>
          <p:cNvSpPr txBox="1">
            <a:spLocks/>
          </p:cNvSpPr>
          <p:nvPr/>
        </p:nvSpPr>
        <p:spPr>
          <a:xfrm>
            <a:off x="2317750" y="21871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FDI have different MB pattern</a:t>
            </a:r>
          </a:p>
          <a:p>
            <a:r>
              <a:rPr lang="en-IE" dirty="0"/>
              <a:t>BCP have same MB pattern</a:t>
            </a:r>
          </a:p>
          <a:p>
            <a:r>
              <a:rPr lang="en-IE" dirty="0"/>
              <a:t>Left/ right prior </a:t>
            </a:r>
            <a:r>
              <a:rPr lang="en-IE" dirty="0" err="1"/>
              <a:t>baise</a:t>
            </a:r>
            <a:r>
              <a:rPr lang="en-IE" dirty="0"/>
              <a:t>? (guess left and correct becomes fast)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235084-D84E-8F40-73A1-37C431DF5E2B}"/>
                  </a:ext>
                </a:extLst>
              </p14:cNvPr>
              <p14:cNvContentPartPr/>
              <p14:nvPr/>
            </p14:nvContentPartPr>
            <p14:xfrm>
              <a:off x="2834391" y="2935237"/>
              <a:ext cx="135720" cy="316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235084-D84E-8F40-73A1-37C431DF5E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8271" y="2929117"/>
                <a:ext cx="147960" cy="32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F59C3C1-8FFA-482A-BB8E-17307939CBFF}"/>
              </a:ext>
            </a:extLst>
          </p:cNvPr>
          <p:cNvGrpSpPr/>
          <p:nvPr/>
        </p:nvGrpSpPr>
        <p:grpSpPr>
          <a:xfrm>
            <a:off x="2697951" y="2653717"/>
            <a:ext cx="216000" cy="237960"/>
            <a:chOff x="2697951" y="2653717"/>
            <a:chExt cx="21600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599A29-55BA-EE5A-16FF-8EDA8F938E5F}"/>
                    </a:ext>
                  </a:extLst>
                </p14:cNvPr>
                <p14:cNvContentPartPr/>
                <p14:nvPr/>
              </p14:nvContentPartPr>
              <p14:xfrm>
                <a:off x="2770311" y="2655877"/>
                <a:ext cx="143640" cy="25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599A29-55BA-EE5A-16FF-8EDA8F938E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4191" y="2649757"/>
                  <a:ext cx="155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2CBECF-0DE3-1AED-1907-03001C2CDEE7}"/>
                    </a:ext>
                  </a:extLst>
                </p14:cNvPr>
                <p14:cNvContentPartPr/>
                <p14:nvPr/>
              </p14:nvContentPartPr>
              <p14:xfrm>
                <a:off x="2732511" y="2749837"/>
                <a:ext cx="169200" cy="51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2CBECF-0DE3-1AED-1907-03001C2CDE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26391" y="2743717"/>
                  <a:ext cx="181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99EC05-DE39-2B0D-F19E-E4A1660A1273}"/>
                    </a:ext>
                  </a:extLst>
                </p14:cNvPr>
                <p14:cNvContentPartPr/>
                <p14:nvPr/>
              </p14:nvContentPartPr>
              <p14:xfrm>
                <a:off x="2697951" y="2653717"/>
                <a:ext cx="45360" cy="174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99EC05-DE39-2B0D-F19E-E4A1660A12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1831" y="2647597"/>
                  <a:ext cx="57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5E4807-25ED-F65F-29CA-B00EF02B1D50}"/>
                    </a:ext>
                  </a:extLst>
                </p14:cNvPr>
                <p14:cNvContentPartPr/>
                <p14:nvPr/>
              </p14:nvContentPartPr>
              <p14:xfrm>
                <a:off x="2699751" y="2791237"/>
                <a:ext cx="9360" cy="100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5E4807-25ED-F65F-29CA-B00EF02B1D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93631" y="2785117"/>
                  <a:ext cx="216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F08C6A-FD9C-F73F-2665-9C23CC650060}"/>
              </a:ext>
            </a:extLst>
          </p:cNvPr>
          <p:cNvGrpSpPr/>
          <p:nvPr/>
        </p:nvGrpSpPr>
        <p:grpSpPr>
          <a:xfrm>
            <a:off x="3996111" y="2481997"/>
            <a:ext cx="204840" cy="570960"/>
            <a:chOff x="3996111" y="2481997"/>
            <a:chExt cx="204840" cy="57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3D6B49-1575-E180-409F-60BD4CB5B2AB}"/>
                    </a:ext>
                  </a:extLst>
                </p14:cNvPr>
                <p14:cNvContentPartPr/>
                <p14:nvPr/>
              </p14:nvContentPartPr>
              <p14:xfrm>
                <a:off x="3996111" y="2866837"/>
                <a:ext cx="204840" cy="186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3D6B49-1575-E180-409F-60BD4CB5B2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89991" y="2860717"/>
                  <a:ext cx="217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6AD437-E7CE-0BA6-3167-AEBE1C9C3350}"/>
                    </a:ext>
                  </a:extLst>
                </p14:cNvPr>
                <p14:cNvContentPartPr/>
                <p14:nvPr/>
              </p14:nvContentPartPr>
              <p14:xfrm>
                <a:off x="4034631" y="2481997"/>
                <a:ext cx="99000" cy="337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6AD437-E7CE-0BA6-3167-AEBE1C9C335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28511" y="2475877"/>
                  <a:ext cx="111240" cy="349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427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3F3AC6D7-70F2-0408-C177-B11415AA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D6B0F-D80F-C0AC-E28F-8529A994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30" y="1643190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6DBC22F-1364-A5CA-A825-91FE0A4BAFB4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A10D1049-B1FA-5494-83F4-0C585E3B1F66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412ECB27-27AB-DD41-1AFE-67FA060AFD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4DB91F6E-845E-00DF-A3D0-CE488A241F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19F65938-9F3E-55F2-27F1-469ECBC823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45F9AEEE-50DE-CE38-22CC-46DA3F5D298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EF46D18-495C-6346-50F2-B062092C802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9FF6EBEF-76D9-8089-7174-6C9EFCC764B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C2073C34-C635-1DF9-0838-155362716B7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2158F0DB-98D7-D167-0247-2278E21153F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D8BDD-6728-6CE3-6BAF-7245B7EDFD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DD24A7-D88A-95AE-7576-F590A6B2E0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3202" y="491075"/>
            <a:ext cx="4534019" cy="827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F32C5-D299-186D-6B2B-273733FCB57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14042"/>
          <a:stretch/>
        </p:blipFill>
        <p:spPr>
          <a:xfrm>
            <a:off x="8552074" y="1888687"/>
            <a:ext cx="3567516" cy="31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6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B6304D6B-54D0-4BEC-676E-CA33B99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FC9F68CC-4774-5B1B-F18E-9445CD38E58F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D7997D1A-57A5-AEF4-7186-DBA92246D45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237D2C09-37DA-5874-0E00-DFF7D3F53C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9C667E9C-DD47-6949-95E6-9E1908EF2E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2209395C-E90B-9147-D41E-C565884667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AA6C417C-5B9A-68F6-270C-D82B193F0F7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772D4003-A317-4EA3-4318-FC3E5FEE427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D24005FD-9EAF-E570-E2D9-5B28E4FA5E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0ACB2A4-5D86-21A0-091E-36BB5A8FEB9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40434E16-00E7-FA86-9265-8D983B4DE8D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0E02AC-BC7F-85EC-7724-0D7F1FBF7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B6D58B0-2074-39D0-E859-C9429AA9DD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8739" y="76807"/>
            <a:ext cx="6574534" cy="34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2D86311-958F-1FCC-E33A-6C7E1728F5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8739" y="3416229"/>
            <a:ext cx="6534229" cy="344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81F3B-FF5B-86F0-802C-2C65AD0257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7200" y="3655703"/>
            <a:ext cx="3273808" cy="24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3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CE532C40-B393-1004-A9AD-A286D3D1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D5323-8B96-9B01-78C5-CD103401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449" y="17506"/>
            <a:ext cx="3958649" cy="2968986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25BBA8D-A604-2F8A-A9D2-DDA397F0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36" t="6202"/>
          <a:stretch/>
        </p:blipFill>
        <p:spPr>
          <a:xfrm>
            <a:off x="1643146" y="2745552"/>
            <a:ext cx="4932054" cy="3752380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4F5BB152-B6B5-5B8F-9CEA-63F746676C8A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36E983E0-F976-714E-15B2-7012E97DF4A1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C7B616EE-97BC-4035-0D25-9166508D4C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CF047EA7-1F98-E5E3-E748-BEB9AAE4A5B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9DD6B762-2178-78A5-1FE4-7DE231C3E0E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F76A6F6D-2096-7E71-3880-F12071B7B51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AB742757-7A4E-1753-3497-F4C76BFFBD3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59DD5DCA-3996-15DE-5518-F04389B1F35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E1F0552F-3628-2FC9-179B-C3226963375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B477821A-B26E-4712-3A59-CFDB3189791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9398A-AE11-2490-120B-1F4E19324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6AA31E48-A49E-E01C-ED29-6D1D446CC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376" y="2540661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915809-9109-2EB4-1FF0-1E0EE58D75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5612" y="707715"/>
            <a:ext cx="4561234" cy="8436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CF66DD-0C4B-5B6B-008F-7903EAEA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681" y="-299101"/>
            <a:ext cx="10515600" cy="1325563"/>
          </a:xfrm>
        </p:spPr>
        <p:txBody>
          <a:bodyPr/>
          <a:lstStyle/>
          <a:p>
            <a:r>
              <a:rPr lang="en-IE" dirty="0"/>
              <a:t>LRP-delta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955DBB-0927-E952-52E6-7E3325873506}"/>
              </a:ext>
            </a:extLst>
          </p:cNvPr>
          <p:cNvSpPr txBox="1"/>
          <p:nvPr/>
        </p:nvSpPr>
        <p:spPr>
          <a:xfrm>
            <a:off x="1495012" y="169763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How much does </a:t>
            </a:r>
            <a:r>
              <a:rPr lang="en-US" altLang="zh-CN" dirty="0">
                <a:highlight>
                  <a:srgbClr val="FFFF00"/>
                </a:highlight>
              </a:rPr>
              <a:t>changing action </a:t>
            </a:r>
            <a:r>
              <a:rPr lang="en-US" altLang="zh-CN" dirty="0"/>
              <a:t>affect the scalp plot?</a:t>
            </a:r>
          </a:p>
          <a:p>
            <a:r>
              <a:rPr lang="en-US" altLang="zh-CN" dirty="0"/>
              <a:t>SL: BCP more action cost – larger amplitude</a:t>
            </a:r>
          </a:p>
          <a:p>
            <a:r>
              <a:rPr lang="en-US" altLang="zh-CN" dirty="0"/>
              <a:t>EOL: FDI turning point earlier – more </a:t>
            </a:r>
            <a:r>
              <a:rPr lang="en-US" altLang="zh-CN"/>
              <a:t>precise control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4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3990-3F8E-CF6C-92E6-6B38CF5E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step: Partial bursts Lock (PBL)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210B3-7E43-2C86-F397-004CF270C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82000" cy="4351338"/>
          </a:xfrm>
        </p:spPr>
        <p:txBody>
          <a:bodyPr>
            <a:normAutofit/>
          </a:bodyPr>
          <a:lstStyle/>
          <a:p>
            <a:r>
              <a:rPr lang="en-IE" dirty="0"/>
              <a:t>Singal trail level</a:t>
            </a:r>
          </a:p>
          <a:p>
            <a:r>
              <a:rPr lang="en-US" dirty="0"/>
              <a:t>Pre response: transient bursts of beta activity occurred during </a:t>
            </a:r>
            <a:r>
              <a:rPr lang="en-US" b="1" dirty="0"/>
              <a:t>movement preparation</a:t>
            </a:r>
            <a:r>
              <a:rPr lang="en-US" dirty="0"/>
              <a:t> (Low coherence , slow response)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Post response (error *) : </a:t>
            </a:r>
            <a:r>
              <a:rPr lang="en-US" altLang="zh-CN" b="1" dirty="0"/>
              <a:t>increased</a:t>
            </a:r>
            <a:r>
              <a:rPr lang="en-US" altLang="zh-CN" dirty="0"/>
              <a:t> beta burst activity correlated with higher rates of response </a:t>
            </a:r>
            <a:r>
              <a:rPr lang="en-US" altLang="zh-CN" b="1" dirty="0"/>
              <a:t>errors </a:t>
            </a:r>
            <a:endParaRPr lang="en-I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E905DB-50EF-15B9-1B80-F8BBB49C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368" y="4521118"/>
            <a:ext cx="1876550" cy="2238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47C417-2BF3-B3C5-020B-97697544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0" y="1882926"/>
            <a:ext cx="3159252" cy="19557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3085A9-23F9-97F9-AAEA-BEA86D9D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5016156"/>
            <a:ext cx="4756150" cy="16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49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DDC2-6B01-09FE-2828-9EC040B4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4D639-6FA2-5C64-8EF0-9716C316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505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9C707-73B5-AAD1-95AE-7139C767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5B16-EE0D-8013-89F7-20929B6A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Investigate differences between </a:t>
            </a:r>
            <a:r>
              <a:rPr lang="en-US" altLang="zh-CN" b="1" dirty="0"/>
              <a:t>FDI and BCP </a:t>
            </a:r>
            <a:r>
              <a:rPr lang="en-US" altLang="zh-CN" dirty="0"/>
              <a:t>in three decision processes using signals (</a:t>
            </a:r>
            <a:r>
              <a:rPr lang="en-US" altLang="zh-CN" b="1" dirty="0"/>
              <a:t>SSVEP, CPP, MB</a:t>
            </a:r>
            <a:r>
              <a:rPr lang="en-US" altLang="zh-CN" dirty="0"/>
              <a:t>).</a:t>
            </a:r>
          </a:p>
          <a:p>
            <a:r>
              <a:rPr lang="en-US" altLang="zh-CN" dirty="0"/>
              <a:t>Examine differences in decision processes during </a:t>
            </a:r>
            <a:r>
              <a:rPr lang="en-US" altLang="zh-CN" b="1" dirty="0"/>
              <a:t>learning</a:t>
            </a:r>
            <a:r>
              <a:rPr lang="en-US" altLang="zh-CN" dirty="0"/>
              <a:t> (FDI vs. BCP)</a:t>
            </a:r>
          </a:p>
          <a:p>
            <a:r>
              <a:rPr lang="en-US" altLang="zh-CN" dirty="0"/>
              <a:t>Explore the relationship between EMG onset time </a:t>
            </a:r>
            <a:r>
              <a:rPr lang="en-US" altLang="zh-CN" b="1" dirty="0"/>
              <a:t>(EOL) </a:t>
            </a:r>
            <a:r>
              <a:rPr lang="en-US" altLang="zh-CN" dirty="0"/>
              <a:t>and response lock </a:t>
            </a:r>
            <a:r>
              <a:rPr lang="en-US" altLang="zh-CN" b="1" dirty="0"/>
              <a:t>(RL)</a:t>
            </a:r>
            <a:endParaRPr lang="en-US" altLang="zh-CN" dirty="0"/>
          </a:p>
          <a:p>
            <a:r>
              <a:rPr lang="en-US" altLang="zh-CN" dirty="0"/>
              <a:t>Hypothesize findings in partial bursts Lock (PBL) for signals/ signal trial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1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D6775-138A-F256-C0C3-62C78963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Partial response ! = Partial burst/ errors</a:t>
            </a:r>
            <a:endParaRPr lang="zh-CN" alt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F18409-E574-A4A3-F8A9-168D307B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86" y="3595612"/>
            <a:ext cx="5471607" cy="305863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E4F8843-2575-A71C-086D-83B7CD46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261" y="2271369"/>
            <a:ext cx="3518624" cy="1075418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749E9BD-01D8-572A-6DCC-29BF9A4A8761}"/>
              </a:ext>
            </a:extLst>
          </p:cNvPr>
          <p:cNvSpPr txBox="1"/>
          <p:nvPr/>
        </p:nvSpPr>
        <p:spPr>
          <a:xfrm>
            <a:off x="604940" y="1376214"/>
            <a:ext cx="10299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present study, we showed that, unlike overt errors, such “</a:t>
            </a:r>
            <a:r>
              <a:rPr lang="en-US" dirty="0">
                <a:highlight>
                  <a:srgbClr val="FFFF00"/>
                </a:highlight>
              </a:rPr>
              <a:t>partial errors</a:t>
            </a:r>
            <a:r>
              <a:rPr lang="en-US" dirty="0"/>
              <a:t>” are </a:t>
            </a:r>
            <a:r>
              <a:rPr lang="en-US" dirty="0">
                <a:highlight>
                  <a:srgbClr val="FFFF00"/>
                </a:highlight>
              </a:rPr>
              <a:t>poorly consciously detected by participants</a:t>
            </a:r>
            <a:r>
              <a:rPr lang="en-US" dirty="0"/>
              <a:t>, who could report only one third of their partial errors.</a:t>
            </a:r>
            <a:endParaRPr lang="en-IE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D851F6-BDA6-E584-580C-E46BBF5BF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44" y="3799366"/>
            <a:ext cx="4321781" cy="27786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631D5A-3F14-67F4-283A-26FC5956A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531" y="2105102"/>
            <a:ext cx="2755604" cy="14905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81B490C-9BB8-680D-7956-01E283D01F34}"/>
              </a:ext>
            </a:extLst>
          </p:cNvPr>
          <p:cNvSpPr txBox="1"/>
          <p:nvPr/>
        </p:nvSpPr>
        <p:spPr>
          <a:xfrm>
            <a:off x="5220718" y="3251791"/>
            <a:ext cx="12333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200" b="1" dirty="0"/>
              <a:t>! =</a:t>
            </a:r>
            <a:endParaRPr lang="zh-CN" altLang="en-US" sz="7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8E88257-0D6B-C577-B6B7-C36470ABCF9F}"/>
                  </a:ext>
                </a:extLst>
              </p14:cNvPr>
              <p14:cNvContentPartPr/>
              <p14:nvPr/>
            </p14:nvContentPartPr>
            <p14:xfrm>
              <a:off x="3911020" y="4288418"/>
              <a:ext cx="370800" cy="33840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8E88257-0D6B-C577-B6B7-C36470ABCF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3020" y="4252418"/>
                <a:ext cx="4064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27C2526-F00F-3A05-8FCF-228E98F8C882}"/>
                  </a:ext>
                </a:extLst>
              </p14:cNvPr>
              <p14:cNvContentPartPr/>
              <p14:nvPr/>
            </p14:nvContentPartPr>
            <p14:xfrm>
              <a:off x="3898420" y="4281218"/>
              <a:ext cx="289080" cy="3675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27C2526-F00F-3A05-8FCF-228E98F8C8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420" y="4245218"/>
                <a:ext cx="3247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30EF23B-A20F-6C63-2B97-82703C5DAFF4}"/>
                  </a:ext>
                </a:extLst>
              </p14:cNvPr>
              <p14:cNvContentPartPr/>
              <p14:nvPr/>
            </p14:nvContentPartPr>
            <p14:xfrm>
              <a:off x="8264860" y="4160618"/>
              <a:ext cx="448200" cy="3484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30EF23B-A20F-6C63-2B97-82703C5DAF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47220" y="4124618"/>
                <a:ext cx="483840" cy="4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75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7496-707F-47EB-17A9-50E6814B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14" y="1737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New Pilot Experiment Setup (n=6)</a:t>
            </a:r>
            <a:endParaRPr lang="en-IE" sz="3200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C6C97E3-B5DA-2057-1ABF-2F40855B5A3C}"/>
              </a:ext>
            </a:extLst>
          </p:cNvPr>
          <p:cNvGrpSpPr/>
          <p:nvPr/>
        </p:nvGrpSpPr>
        <p:grpSpPr>
          <a:xfrm>
            <a:off x="418215" y="1786271"/>
            <a:ext cx="7570382" cy="4567638"/>
            <a:chOff x="838200" y="2785730"/>
            <a:chExt cx="6423697" cy="3826534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997A4BC5-71EA-7591-6C84-B7382E20EF71}"/>
                </a:ext>
              </a:extLst>
            </p:cNvPr>
            <p:cNvGrpSpPr/>
            <p:nvPr/>
          </p:nvGrpSpPr>
          <p:grpSpPr>
            <a:xfrm>
              <a:off x="838200" y="2785730"/>
              <a:ext cx="6423697" cy="3826534"/>
              <a:chOff x="2236819" y="1030365"/>
              <a:chExt cx="8113216" cy="4728435"/>
            </a:xfrm>
          </p:grpSpPr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1C1F0506-0DFD-EEC1-604D-166A205F9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36819" y="1030365"/>
                <a:ext cx="8113216" cy="4728435"/>
              </a:xfrm>
              <a:prstGeom prst="rect">
                <a:avLst/>
              </a:prstGeom>
            </p:spPr>
          </p:pic>
          <p:pic>
            <p:nvPicPr>
              <p:cNvPr id="6" name="Picture 9">
                <a:extLst>
                  <a:ext uri="{FF2B5EF4-FFF2-40B4-BE49-F238E27FC236}">
                    <a16:creationId xmlns:a16="http://schemas.microsoft.com/office/drawing/2014/main" id="{01043EDD-331F-BA28-1F10-0C3AF73E7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4452" y="4276344"/>
                <a:ext cx="924427" cy="587844"/>
              </a:xfrm>
              <a:prstGeom prst="rect">
                <a:avLst/>
              </a:prstGeom>
            </p:spPr>
          </p:pic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59E64801-6B18-DCF0-C650-90D75E7D29F5}"/>
                  </a:ext>
                </a:extLst>
              </p:cNvPr>
              <p:cNvSpPr txBox="1"/>
              <p:nvPr/>
            </p:nvSpPr>
            <p:spPr>
              <a:xfrm>
                <a:off x="5997462" y="4062384"/>
                <a:ext cx="4150163" cy="995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Training section (real-time feedback)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10 min  EMG calibration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15 min for force control training 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20 min for contrast discrimination task  learning</a:t>
                </a:r>
              </a:p>
              <a:p>
                <a:pPr lvl="1">
                  <a:buClr>
                    <a:schemeClr val="tx2"/>
                  </a:buClr>
                </a:pPr>
                <a:endParaRPr lang="en-IE" sz="11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BD5F28C-027A-2C0D-7D61-F66DA1FFF6BD}"/>
                </a:ext>
              </a:extLst>
            </p:cNvPr>
            <p:cNvCxnSpPr/>
            <p:nvPr/>
          </p:nvCxnSpPr>
          <p:spPr>
            <a:xfrm>
              <a:off x="4550735" y="3926958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6BF547C-68DF-A725-7FBA-920E96238EED}"/>
                </a:ext>
              </a:extLst>
            </p:cNvPr>
            <p:cNvCxnSpPr/>
            <p:nvPr/>
          </p:nvCxnSpPr>
          <p:spPr>
            <a:xfrm>
              <a:off x="5618936" y="3926958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D8A4064-7FF1-5B62-ABC2-EC1C297CC0D2}"/>
                </a:ext>
              </a:extLst>
            </p:cNvPr>
            <p:cNvCxnSpPr/>
            <p:nvPr/>
          </p:nvCxnSpPr>
          <p:spPr>
            <a:xfrm>
              <a:off x="6749531" y="3926957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6A2358C-50F7-513E-736E-E6D0495B333E}"/>
                </a:ext>
              </a:extLst>
            </p:cNvPr>
            <p:cNvCxnSpPr/>
            <p:nvPr/>
          </p:nvCxnSpPr>
          <p:spPr>
            <a:xfrm>
              <a:off x="1456660" y="5793421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A840550-BFCB-1D4E-1DB2-7B68964EEF7C}"/>
                </a:ext>
              </a:extLst>
            </p:cNvPr>
            <p:cNvCxnSpPr/>
            <p:nvPr/>
          </p:nvCxnSpPr>
          <p:spPr>
            <a:xfrm>
              <a:off x="2524861" y="5793421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E0A3C20-4577-2CF5-99AD-72EFF6E394A5}"/>
                </a:ext>
              </a:extLst>
            </p:cNvPr>
            <p:cNvCxnSpPr/>
            <p:nvPr/>
          </p:nvCxnSpPr>
          <p:spPr>
            <a:xfrm>
              <a:off x="3655456" y="5793420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2451000-43B5-38D0-090A-0B01B2354832}"/>
              </a:ext>
            </a:extLst>
          </p:cNvPr>
          <p:cNvSpPr txBox="1"/>
          <p:nvPr/>
        </p:nvSpPr>
        <p:spPr>
          <a:xfrm>
            <a:off x="7916959" y="1379444"/>
            <a:ext cx="43934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Standardized Response Action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/>
              <a:t>Position Change:</a:t>
            </a:r>
            <a:r>
              <a:rPr lang="en-US" altLang="zh-CN" sz="2000" dirty="0"/>
              <a:t> Adjusted from P4.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Force Control Training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Established minimum response threshold (</a:t>
            </a:r>
            <a:r>
              <a:rPr lang="en-US" altLang="zh-CN" sz="2000" b="1" dirty="0"/>
              <a:t>10%</a:t>
            </a:r>
            <a:r>
              <a:rPr lang="en-US" altLang="zh-CN" sz="2000" dirty="0"/>
              <a:t>).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Task Training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Difficulty level decrease from </a:t>
            </a:r>
            <a:r>
              <a:rPr lang="en-US" altLang="zh-CN" sz="2000" b="1" dirty="0"/>
              <a:t>0.4 to 0.07</a:t>
            </a:r>
            <a:r>
              <a:rPr lang="en-US" altLang="zh-CN" sz="2000" dirty="0"/>
              <a:t> (based on accuracy).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Calibration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Delayed feedback implemented before each block.</a:t>
            </a:r>
          </a:p>
        </p:txBody>
      </p:sp>
    </p:spTree>
    <p:extLst>
      <p:ext uri="{BB962C8B-B14F-4D97-AF65-F5344CB8AC3E}">
        <p14:creationId xmlns:p14="http://schemas.microsoft.com/office/powerpoint/2010/main" val="16134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AC351-CC84-F88B-D7CD-3BBF686D6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9" y="578072"/>
            <a:ext cx="3685035" cy="4351338"/>
          </a:xfrm>
        </p:spPr>
        <p:txBody>
          <a:bodyPr/>
          <a:lstStyle/>
          <a:p>
            <a:r>
              <a:rPr kumimoji="0" lang="en-IE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coherence level – easy </a:t>
            </a:r>
            <a:r>
              <a:rPr lang="en-IE" altLang="zh-CN" sz="2800" b="1" kern="1200" dirty="0">
                <a:solidFill>
                  <a:sysClr val="windowText" lastClr="000000"/>
                </a:solidFill>
                <a:ea typeface="+mn-ea"/>
                <a:cs typeface="+mn-cs"/>
              </a:rPr>
              <a:t>(0.1)</a:t>
            </a:r>
            <a:r>
              <a:rPr kumimoji="0" lang="en-IE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IE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and hard </a:t>
            </a:r>
            <a:r>
              <a:rPr kumimoji="0" lang="en-IE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(0.05)</a:t>
            </a:r>
          </a:p>
          <a:p>
            <a:r>
              <a:rPr lang="en-IE" altLang="zh-CN" b="1" dirty="0">
                <a:solidFill>
                  <a:sysClr val="windowText" lastClr="000000"/>
                </a:solidFill>
              </a:rPr>
              <a:t>3s</a:t>
            </a:r>
            <a:r>
              <a:rPr lang="en-IE" altLang="zh-CN" dirty="0">
                <a:solidFill>
                  <a:sysClr val="windowText" lastClr="000000"/>
                </a:solidFill>
              </a:rPr>
              <a:t> DDL 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1.8s late warning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0.2s early warning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0.2s evidence delay</a:t>
            </a:r>
            <a:endParaRPr lang="en-IE" altLang="zh-CN" dirty="0"/>
          </a:p>
          <a:p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9BE0C2-29C6-E74B-E418-BB4FCB6AA4E8}"/>
              </a:ext>
            </a:extLst>
          </p:cNvPr>
          <p:cNvGrpSpPr/>
          <p:nvPr/>
        </p:nvGrpSpPr>
        <p:grpSpPr>
          <a:xfrm>
            <a:off x="4328347" y="143377"/>
            <a:ext cx="7682407" cy="6571246"/>
            <a:chOff x="418885" y="0"/>
            <a:chExt cx="7075108" cy="59457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13C35C-FDF7-5B86-02CD-057B3E2E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885" y="0"/>
              <a:ext cx="7075108" cy="440632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EC18B3-50EA-1930-F6A2-8B406F63F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751" r="563" b="-1"/>
            <a:stretch/>
          </p:blipFill>
          <p:spPr>
            <a:xfrm>
              <a:off x="729362" y="4454507"/>
              <a:ext cx="6508079" cy="124514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7B48FF2-99CF-4E94-2F18-26677801D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255" y="5690058"/>
              <a:ext cx="6508079" cy="959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4DA4A0-FD14-524C-7729-C4A417E87FB2}"/>
                </a:ext>
              </a:extLst>
            </p:cNvPr>
            <p:cNvSpPr txBox="1"/>
            <p:nvPr/>
          </p:nvSpPr>
          <p:spPr>
            <a:xfrm>
              <a:off x="692469" y="56996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0.1s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E858D-A7B1-F2CE-82D1-6D5AB293256C}"/>
                </a:ext>
              </a:extLst>
            </p:cNvPr>
            <p:cNvSpPr txBox="1"/>
            <p:nvPr/>
          </p:nvSpPr>
          <p:spPr>
            <a:xfrm>
              <a:off x="1299514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261F62-9C37-297E-C922-DAAE5D5DAAD3}"/>
                </a:ext>
              </a:extLst>
            </p:cNvPr>
            <p:cNvSpPr txBox="1"/>
            <p:nvPr/>
          </p:nvSpPr>
          <p:spPr>
            <a:xfrm>
              <a:off x="2392423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D700BF-01C6-53C7-0CA0-181645DFA1FD}"/>
                </a:ext>
              </a:extLst>
            </p:cNvPr>
            <p:cNvSpPr txBox="1"/>
            <p:nvPr/>
          </p:nvSpPr>
          <p:spPr>
            <a:xfrm>
              <a:off x="5014301" y="4824440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 – 3s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07BFD0-ABC5-8A34-8DC5-38BB145F265D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54" y="5071980"/>
              <a:ext cx="3771263" cy="14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6986B9-A06F-ADB5-B5E8-1E782CCCBC70}"/>
                </a:ext>
              </a:extLst>
            </p:cNvPr>
            <p:cNvSpPr txBox="1"/>
            <p:nvPr/>
          </p:nvSpPr>
          <p:spPr>
            <a:xfrm>
              <a:off x="2791162" y="492831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2F6F31-40EB-4FEA-57D5-670ECB32F6C1}"/>
                </a:ext>
              </a:extLst>
            </p:cNvPr>
            <p:cNvSpPr txBox="1"/>
            <p:nvPr/>
          </p:nvSpPr>
          <p:spPr>
            <a:xfrm>
              <a:off x="3147893" y="51772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RT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9FDDB7-3C0C-5FE4-075F-057E851F6726}"/>
                </a:ext>
              </a:extLst>
            </p:cNvPr>
            <p:cNvCxnSpPr>
              <a:cxnSpLocks/>
            </p:cNvCxnSpPr>
            <p:nvPr/>
          </p:nvCxnSpPr>
          <p:spPr>
            <a:xfrm>
              <a:off x="3458373" y="5309487"/>
              <a:ext cx="25695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6AE084-BEFF-C5C1-B475-D322ED8FCB3D}"/>
                </a:ext>
              </a:extLst>
            </p:cNvPr>
            <p:cNvSpPr txBox="1"/>
            <p:nvPr/>
          </p:nvSpPr>
          <p:spPr>
            <a:xfrm>
              <a:off x="4051511" y="5112979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 – 1.8s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539DD8-EFE2-F137-55D5-7B660DD86A13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98" y="5518080"/>
              <a:ext cx="37802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54387-BDCA-E0E1-2AFF-CA934894BD58}"/>
                </a:ext>
              </a:extLst>
            </p:cNvPr>
            <p:cNvSpPr txBox="1"/>
            <p:nvPr/>
          </p:nvSpPr>
          <p:spPr>
            <a:xfrm>
              <a:off x="6027888" y="528163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C1D8E-DB37-0BC0-8F39-2FCF5C2A8400}"/>
                </a:ext>
              </a:extLst>
            </p:cNvPr>
            <p:cNvSpPr txBox="1"/>
            <p:nvPr/>
          </p:nvSpPr>
          <p:spPr>
            <a:xfrm>
              <a:off x="5610135" y="53782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D2B241-4399-B7CB-D2C9-5E9BDD59E594}"/>
                </a:ext>
              </a:extLst>
            </p:cNvPr>
            <p:cNvSpPr txBox="1"/>
            <p:nvPr/>
          </p:nvSpPr>
          <p:spPr>
            <a:xfrm>
              <a:off x="3748415" y="57148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5456E-F402-BF58-2354-AC2180E4524A}"/>
                </a:ext>
              </a:extLst>
            </p:cNvPr>
            <p:cNvSpPr txBox="1"/>
            <p:nvPr/>
          </p:nvSpPr>
          <p:spPr>
            <a:xfrm>
              <a:off x="5104407" y="5717014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1s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26C57-4B22-76E0-4D32-D8E23CE4CEA9}"/>
                </a:ext>
              </a:extLst>
            </p:cNvPr>
            <p:cNvSpPr txBox="1"/>
            <p:nvPr/>
          </p:nvSpPr>
          <p:spPr>
            <a:xfrm>
              <a:off x="6432018" y="5717014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1.2s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A41074-DCFA-9239-A300-C26BFE9421CB}"/>
                </a:ext>
              </a:extLst>
            </p:cNvPr>
            <p:cNvSpPr/>
            <p:nvPr/>
          </p:nvSpPr>
          <p:spPr>
            <a:xfrm>
              <a:off x="836191" y="5153689"/>
              <a:ext cx="46705" cy="47049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CEBB00-F9FB-B2AE-63E4-13A0F1DEE016}"/>
                </a:ext>
              </a:extLst>
            </p:cNvPr>
            <p:cNvSpPr/>
            <p:nvPr/>
          </p:nvSpPr>
          <p:spPr>
            <a:xfrm>
              <a:off x="1461895" y="5159150"/>
              <a:ext cx="46705" cy="47049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3DFD7E-FD61-F3B6-DFC9-D039BE5912DF}"/>
                </a:ext>
              </a:extLst>
            </p:cNvPr>
            <p:cNvSpPr/>
            <p:nvPr/>
          </p:nvSpPr>
          <p:spPr>
            <a:xfrm>
              <a:off x="2592348" y="5153689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0D760A6-66D3-C33F-2687-8D9A8186E76E}"/>
                </a:ext>
              </a:extLst>
            </p:cNvPr>
            <p:cNvSpPr/>
            <p:nvPr/>
          </p:nvSpPr>
          <p:spPr>
            <a:xfrm>
              <a:off x="1682561" y="1071242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EE4E53-3E6D-77F0-F7FE-1CC81ADA8DD2}"/>
                </a:ext>
              </a:extLst>
            </p:cNvPr>
            <p:cNvSpPr/>
            <p:nvPr/>
          </p:nvSpPr>
          <p:spPr>
            <a:xfrm>
              <a:off x="1688113" y="3142943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372B3C0-F909-918C-F4B7-C3258310C111}"/>
                </a:ext>
              </a:extLst>
            </p:cNvPr>
            <p:cNvSpPr/>
            <p:nvPr/>
          </p:nvSpPr>
          <p:spPr>
            <a:xfrm>
              <a:off x="4923323" y="2099831"/>
              <a:ext cx="116862" cy="120855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443AE305-63EA-CD95-2139-B8488091C50E}"/>
                  </a:ext>
                </a:extLst>
              </p14:cNvPr>
              <p14:cNvContentPartPr/>
              <p14:nvPr/>
            </p14:nvContentPartPr>
            <p14:xfrm>
              <a:off x="9732220" y="5592338"/>
              <a:ext cx="163800" cy="2232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443AE305-63EA-CD95-2139-B8488091C5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4220" y="5556338"/>
                <a:ext cx="199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34CAFC49-1A80-3734-4A46-1D7225CC3C0A}"/>
                  </a:ext>
                </a:extLst>
              </p14:cNvPr>
              <p14:cNvContentPartPr/>
              <p14:nvPr/>
            </p14:nvContentPartPr>
            <p14:xfrm>
              <a:off x="8690020" y="5911298"/>
              <a:ext cx="254880" cy="435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34CAFC49-1A80-3734-4A46-1D7225CC3C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380" y="5875658"/>
                <a:ext cx="290520" cy="1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46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DCB2D-7E2E-AD31-47A5-0281B2E4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64" y="170830"/>
            <a:ext cx="4357577" cy="61306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Learning </a:t>
            </a:r>
            <a:endParaRPr lang="zh-CN" altLang="en-US" dirty="0"/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544DC4DE-6AAC-9486-F9B7-B830BAF1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49" y="2498778"/>
            <a:ext cx="5332630" cy="4061363"/>
          </a:xfrm>
          <a:prstGeom prst="rect">
            <a:avLst/>
          </a:prstGeom>
        </p:spPr>
      </p:pic>
      <p:pic>
        <p:nvPicPr>
          <p:cNvPr id="5" name="Picture 22">
            <a:extLst>
              <a:ext uri="{FF2B5EF4-FFF2-40B4-BE49-F238E27FC236}">
                <a16:creationId xmlns:a16="http://schemas.microsoft.com/office/drawing/2014/main" id="{1759FFEA-DD3F-8CA3-9923-5912E99E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60" y="4665"/>
            <a:ext cx="4550591" cy="3601819"/>
          </a:xfrm>
          <a:prstGeom prst="rect">
            <a:avLst/>
          </a:prstGeom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EFC101AA-0C66-28C3-0068-8BE3A73A2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248" y="3324478"/>
            <a:ext cx="4537103" cy="35288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0932EA-812C-8273-5581-6EC083FE065B}"/>
              </a:ext>
            </a:extLst>
          </p:cNvPr>
          <p:cNvSpPr txBox="1"/>
          <p:nvPr/>
        </p:nvSpPr>
        <p:spPr>
          <a:xfrm>
            <a:off x="1119964" y="922565"/>
            <a:ext cx="6096000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Accuracy:</a:t>
            </a:r>
            <a:r>
              <a:rPr lang="en-US" altLang="zh-CN" dirty="0"/>
              <a:t> Increased after learning.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Reaction Time (RT):</a:t>
            </a:r>
            <a:r>
              <a:rPr lang="en-US" altLang="zh-CN" dirty="0"/>
              <a:t> Decreased after learning.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Partial Bursts:</a:t>
            </a:r>
            <a:r>
              <a:rPr lang="en-US" altLang="zh-CN" dirty="0"/>
              <a:t> Reduced after learning.</a:t>
            </a:r>
          </a:p>
        </p:txBody>
      </p:sp>
    </p:spTree>
    <p:extLst>
      <p:ext uri="{BB962C8B-B14F-4D97-AF65-F5344CB8AC3E}">
        <p14:creationId xmlns:p14="http://schemas.microsoft.com/office/powerpoint/2010/main" val="392067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21A3E-A9EA-242B-E68B-EA26659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FDI BCP </a:t>
            </a:r>
            <a:r>
              <a:rPr lang="en-US" altLang="zh-CN" dirty="0" err="1"/>
              <a:t>differents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3A972-39D0-5C36-1036-DA84D643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1508125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FDI:</a:t>
            </a:r>
            <a:r>
              <a:rPr lang="en-US" altLang="zh-CN" dirty="0"/>
              <a:t> Faster reaction times (RT = EMG onset + MT)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FDI: </a:t>
            </a:r>
            <a:r>
              <a:rPr lang="en-US" altLang="zh-CN" dirty="0"/>
              <a:t>Faster decision time (EMG onset).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BCP:</a:t>
            </a:r>
            <a:r>
              <a:rPr lang="en-US" altLang="zh-CN" dirty="0"/>
              <a:t> Faster movement time (MT).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BCP:</a:t>
            </a:r>
            <a:r>
              <a:rPr lang="en-US" altLang="zh-CN" dirty="0"/>
              <a:t> No partial bursts observed.</a:t>
            </a:r>
          </a:p>
          <a:p>
            <a:r>
              <a:rPr lang="en-US" altLang="zh-CN" b="1" dirty="0"/>
              <a:t>Learning:</a:t>
            </a:r>
            <a:r>
              <a:rPr lang="en-US" altLang="zh-CN" dirty="0"/>
              <a:t> Greater in FDI. Occurs primarily in movement time (MT), with some in FDI decision time (from acc </a:t>
            </a:r>
            <a:r>
              <a:rPr lang="en-US" altLang="zh-CN" dirty="0" err="1"/>
              <a:t>aprove</a:t>
            </a:r>
            <a:r>
              <a:rPr lang="en-US" altLang="zh-CN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RT Variation:</a:t>
            </a:r>
            <a:r>
              <a:rPr lang="en-US" altLang="zh-CN" dirty="0"/>
              <a:t> Smaller changes between trials.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99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92DD04-A15D-9B33-80EC-6639B60A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3" y="1"/>
            <a:ext cx="4112520" cy="3299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52378B-4860-153C-9C25-EDA466C0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428" y="0"/>
            <a:ext cx="3986596" cy="3229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BF063B-9D8C-F089-6983-1D40F211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03" y="3429000"/>
            <a:ext cx="4033867" cy="3229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1CE4CF-A80C-E03F-600B-B34107297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614" y="3526971"/>
            <a:ext cx="4153989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7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E17EF-786A-2197-F0DA-BC4D0F01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73" y="179445"/>
            <a:ext cx="4227909" cy="3433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ACF61-0E92-E511-C3D0-BF106D44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78" y="3741574"/>
            <a:ext cx="3911206" cy="3092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3414A-750D-3313-111E-FA663772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20" y="78229"/>
            <a:ext cx="4227909" cy="3433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B3FBED-E13B-5A7F-37FF-28384B48D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120" y="3525723"/>
            <a:ext cx="4227909" cy="333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B190E1F-FE84-84FB-61FC-3D9A3AB2CE85}"/>
                  </a:ext>
                </a:extLst>
              </p14:cNvPr>
              <p14:cNvContentPartPr/>
              <p14:nvPr/>
            </p14:nvContentPartPr>
            <p14:xfrm>
              <a:off x="4689070" y="5498760"/>
              <a:ext cx="145080" cy="423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B190E1F-FE84-84FB-61FC-3D9A3AB2CE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1070" y="5463120"/>
                <a:ext cx="1807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16F6FF5-2DB6-4AC8-208C-1B8CB755DEDF}"/>
                  </a:ext>
                </a:extLst>
              </p14:cNvPr>
              <p14:cNvContentPartPr/>
              <p14:nvPr/>
            </p14:nvContentPartPr>
            <p14:xfrm>
              <a:off x="4819390" y="5729520"/>
              <a:ext cx="179640" cy="163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16F6FF5-2DB6-4AC8-208C-1B8CB755D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1750" y="5693520"/>
                <a:ext cx="215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65B13BF-FEA4-F287-91A4-E548FC7FCCE7}"/>
                  </a:ext>
                </a:extLst>
              </p14:cNvPr>
              <p14:cNvContentPartPr/>
              <p14:nvPr/>
            </p14:nvContentPartPr>
            <p14:xfrm>
              <a:off x="4793470" y="4730520"/>
              <a:ext cx="7560" cy="281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65B13BF-FEA4-F287-91A4-E548FC7FCC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5470" y="4694520"/>
                <a:ext cx="4320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D7C6833-9FE3-B41E-028F-C993AE80B352}"/>
                  </a:ext>
                </a:extLst>
              </p14:cNvPr>
              <p14:cNvContentPartPr/>
              <p14:nvPr/>
            </p14:nvContentPartPr>
            <p14:xfrm>
              <a:off x="4946470" y="4762200"/>
              <a:ext cx="73080" cy="2826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D7C6833-9FE3-B41E-028F-C993AE80B3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8830" y="4726200"/>
                <a:ext cx="1087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8515EB6-8153-F745-678B-089BB2D611B6}"/>
                  </a:ext>
                </a:extLst>
              </p14:cNvPr>
              <p14:cNvContentPartPr/>
              <p14:nvPr/>
            </p14:nvContentPartPr>
            <p14:xfrm>
              <a:off x="10486150" y="4946520"/>
              <a:ext cx="63000" cy="4532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8515EB6-8153-F745-678B-089BB2D611B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68510" y="4910880"/>
                <a:ext cx="9864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8B2D88F-97E4-1594-BC52-ACD8BF23FF9B}"/>
                  </a:ext>
                </a:extLst>
              </p14:cNvPr>
              <p14:cNvContentPartPr/>
              <p14:nvPr/>
            </p14:nvContentPartPr>
            <p14:xfrm>
              <a:off x="10540510" y="5253240"/>
              <a:ext cx="262080" cy="1951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8B2D88F-97E4-1594-BC52-ACD8BF23FF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22870" y="5217600"/>
                <a:ext cx="2977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758AF8A-52A4-EE50-DF22-431A76B29958}"/>
                  </a:ext>
                </a:extLst>
              </p14:cNvPr>
              <p14:cNvContentPartPr/>
              <p14:nvPr/>
            </p14:nvContentPartPr>
            <p14:xfrm>
              <a:off x="10440430" y="5810160"/>
              <a:ext cx="101880" cy="3574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758AF8A-52A4-EE50-DF22-431A76B299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22430" y="5774160"/>
                <a:ext cx="1375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87E72C9-AB4F-F5D8-5698-A8FE1C4D98C5}"/>
                  </a:ext>
                </a:extLst>
              </p14:cNvPr>
              <p14:cNvContentPartPr/>
              <p14:nvPr/>
            </p14:nvContentPartPr>
            <p14:xfrm>
              <a:off x="10553470" y="5950560"/>
              <a:ext cx="280080" cy="2217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87E72C9-AB4F-F5D8-5698-A8FE1C4D98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35830" y="5914920"/>
                <a:ext cx="315720" cy="2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40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lice">
  <a:themeElements>
    <a:clrScheme name="Custom 10">
      <a:dk1>
        <a:srgbClr val="FFFFFF"/>
      </a:dk1>
      <a:lt1>
        <a:srgbClr val="A5A5A5"/>
      </a:lt1>
      <a:dk2>
        <a:srgbClr val="F2F2F2"/>
      </a:dk2>
      <a:lt2>
        <a:srgbClr val="FFFFFF"/>
      </a:lt2>
      <a:accent1>
        <a:srgbClr val="EE0000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Widescreen</PresentationFormat>
  <Paragraphs>102</Paragraphs>
  <Slides>19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等线</vt:lpstr>
      <vt:lpstr>Noto Sans Symbols</vt:lpstr>
      <vt:lpstr>Aptos</vt:lpstr>
      <vt:lpstr>Aptos Display</vt:lpstr>
      <vt:lpstr>Arial</vt:lpstr>
      <vt:lpstr>Century Gothic</vt:lpstr>
      <vt:lpstr>Office Theme</vt:lpstr>
      <vt:lpstr>Slice</vt:lpstr>
      <vt:lpstr>Lab meeting</vt:lpstr>
      <vt:lpstr>Aim</vt:lpstr>
      <vt:lpstr>Partial response ! = Partial burst/ errors</vt:lpstr>
      <vt:lpstr>New Pilot Experiment Setup (n=6)</vt:lpstr>
      <vt:lpstr>PowerPoint Presentation</vt:lpstr>
      <vt:lpstr>Learning </vt:lpstr>
      <vt:lpstr> FDI BCP differents</vt:lpstr>
      <vt:lpstr>PowerPoint Presentation</vt:lpstr>
      <vt:lpstr>PowerPoint Presentation</vt:lpstr>
      <vt:lpstr>BCP higher starting acc because high attention (they know BCP will be harder at start)</vt:lpstr>
      <vt:lpstr>SSVEP hypo</vt:lpstr>
      <vt:lpstr>CPP</vt:lpstr>
      <vt:lpstr>PowerPoint Presentation</vt:lpstr>
      <vt:lpstr>MB</vt:lpstr>
      <vt:lpstr>PowerPoint Presentation</vt:lpstr>
      <vt:lpstr>PowerPoint Presentation</vt:lpstr>
      <vt:lpstr>LRP-delta</vt:lpstr>
      <vt:lpstr>Next step: Partial bursts Lock (PBL)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17</cp:revision>
  <dcterms:created xsi:type="dcterms:W3CDTF">2024-12-09T11:36:39Z</dcterms:created>
  <dcterms:modified xsi:type="dcterms:W3CDTF">2024-12-10T10:49:46Z</dcterms:modified>
</cp:coreProperties>
</file>